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80" r:id="rId4"/>
    <p:sldId id="299" r:id="rId5"/>
    <p:sldId id="296" r:id="rId6"/>
    <p:sldId id="312" r:id="rId7"/>
    <p:sldId id="313" r:id="rId8"/>
    <p:sldId id="284" r:id="rId9"/>
    <p:sldId id="283" r:id="rId10"/>
    <p:sldId id="278" r:id="rId11"/>
    <p:sldId id="279" r:id="rId12"/>
    <p:sldId id="281" r:id="rId13"/>
    <p:sldId id="290" r:id="rId14"/>
    <p:sldId id="314" r:id="rId15"/>
    <p:sldId id="282" r:id="rId16"/>
    <p:sldId id="295" r:id="rId17"/>
    <p:sldId id="294" r:id="rId18"/>
    <p:sldId id="315" r:id="rId19"/>
    <p:sldId id="293" r:id="rId20"/>
    <p:sldId id="285" r:id="rId21"/>
    <p:sldId id="276" r:id="rId22"/>
    <p:sldId id="287" r:id="rId23"/>
    <p:sldId id="300" r:id="rId24"/>
    <p:sldId id="301" r:id="rId25"/>
    <p:sldId id="316" r:id="rId26"/>
    <p:sldId id="302" r:id="rId27"/>
    <p:sldId id="303" r:id="rId28"/>
    <p:sldId id="321" r:id="rId29"/>
    <p:sldId id="322" r:id="rId30"/>
    <p:sldId id="318" r:id="rId31"/>
    <p:sldId id="319" r:id="rId32"/>
    <p:sldId id="317" r:id="rId33"/>
    <p:sldId id="304" r:id="rId34"/>
    <p:sldId id="305" r:id="rId35"/>
    <p:sldId id="306" r:id="rId36"/>
    <p:sldId id="307" r:id="rId37"/>
    <p:sldId id="308" r:id="rId38"/>
    <p:sldId id="309" r:id="rId39"/>
    <p:sldId id="323" r:id="rId40"/>
    <p:sldId id="310" r:id="rId41"/>
    <p:sldId id="311" r:id="rId42"/>
    <p:sldId id="298" r:id="rId43"/>
    <p:sldId id="297" r:id="rId44"/>
    <p:sldId id="291" r:id="rId45"/>
    <p:sldId id="289" r:id="rId46"/>
    <p:sldId id="286" r:id="rId47"/>
    <p:sldId id="261" r:id="rId48"/>
    <p:sldId id="288" r:id="rId49"/>
    <p:sldId id="292" r:id="rId50"/>
    <p:sldId id="262" r:id="rId51"/>
    <p:sldId id="271" r:id="rId52"/>
    <p:sldId id="32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8" autoAdjust="0"/>
    <p:restoredTop sz="94660"/>
  </p:normalViewPr>
  <p:slideViewPr>
    <p:cSldViewPr snapToGrid="0">
      <p:cViewPr varScale="1">
        <p:scale>
          <a:sx n="75" d="100"/>
          <a:sy n="75" d="100"/>
        </p:scale>
        <p:origin x="5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19912-8762-4DE8-9394-842B9D5432E5}"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6704F-AA6E-4DB2-B8B5-C24CABBD1BD7}" type="slidenum">
              <a:rPr lang="en-US" smtClean="0"/>
              <a:t>‹#›</a:t>
            </a:fld>
            <a:endParaRPr lang="en-US"/>
          </a:p>
        </p:txBody>
      </p:sp>
    </p:spTree>
    <p:extLst>
      <p:ext uri="{BB962C8B-B14F-4D97-AF65-F5344CB8AC3E}">
        <p14:creationId xmlns:p14="http://schemas.microsoft.com/office/powerpoint/2010/main" val="357814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6704F-AA6E-4DB2-B8B5-C24CABBD1BD7}" type="slidenum">
              <a:rPr lang="en-US" smtClean="0"/>
              <a:t>47</a:t>
            </a:fld>
            <a:endParaRPr lang="en-US"/>
          </a:p>
        </p:txBody>
      </p:sp>
    </p:spTree>
    <p:extLst>
      <p:ext uri="{BB962C8B-B14F-4D97-AF65-F5344CB8AC3E}">
        <p14:creationId xmlns:p14="http://schemas.microsoft.com/office/powerpoint/2010/main" val="319815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05-04-2017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05-04-2017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05-04-2017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05-04-2017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r>
              <a:rPr lang="en-IN" dirty="0"/>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6" y="61722"/>
            <a:ext cx="11653102" cy="3723862"/>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181685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877"/>
            <a:ext cx="11371446" cy="346674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654364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284" y="268449"/>
            <a:ext cx="10808516" cy="2290194"/>
          </a:xfrm>
        </p:spPr>
        <p:txBody>
          <a:bodyPr>
            <a:normAutofit/>
          </a:bodyPr>
          <a:lstStyle/>
          <a:p>
            <a:r>
              <a:rPr lang="en-US" sz="2800" b="1" dirty="0"/>
              <a:t>For  migrating your local virtual machine (VM) to an Azure VM.  You upload (VHD) file to Azure Blob storage as a Block Blob. Now need to change the Block Blob to a page blob. What options ? </a:t>
            </a:r>
            <a:br>
              <a:rPr lang="en-US" sz="2800" b="1" dirty="0"/>
            </a:br>
            <a:endParaRPr lang="en-US" sz="2800" b="1" dirty="0"/>
          </a:p>
        </p:txBody>
      </p:sp>
      <p:sp>
        <p:nvSpPr>
          <p:cNvPr id="3" name="Content Placeholder 2"/>
          <p:cNvSpPr>
            <a:spLocks noGrp="1"/>
          </p:cNvSpPr>
          <p:nvPr>
            <p:ph idx="1"/>
          </p:nvPr>
        </p:nvSpPr>
        <p:spPr>
          <a:xfrm>
            <a:off x="721452" y="2088858"/>
            <a:ext cx="10280009" cy="3316317"/>
          </a:xfrm>
        </p:spPr>
        <p:txBody>
          <a:bodyPr>
            <a:normAutofit/>
          </a:bodyPr>
          <a:lstStyle/>
          <a:p>
            <a:r>
              <a:rPr lang="en-US" dirty="0" smtClean="0"/>
              <a:t>A. </a:t>
            </a:r>
            <a:r>
              <a:rPr lang="en-US" dirty="0"/>
              <a:t>Delete the Block Blob and re-upload the VHD as a page blob. </a:t>
            </a:r>
            <a:endParaRPr lang="en-US" dirty="0" smtClean="0"/>
          </a:p>
          <a:p>
            <a:r>
              <a:rPr lang="en-US" dirty="0" smtClean="0"/>
              <a:t>B</a:t>
            </a:r>
            <a:r>
              <a:rPr lang="en-US" dirty="0"/>
              <a:t>. Update the type of the blob programmatically by using the Azure Storage .NET SDK. </a:t>
            </a:r>
            <a:endParaRPr lang="en-US" dirty="0" smtClean="0"/>
          </a:p>
          <a:p>
            <a:r>
              <a:rPr lang="en-US" dirty="0" smtClean="0"/>
              <a:t>C</a:t>
            </a:r>
            <a:r>
              <a:rPr lang="en-US" dirty="0"/>
              <a:t>. Update the metadata of the current blob and set the Blob-Type key to Page. </a:t>
            </a:r>
            <a:endParaRPr lang="en-US" dirty="0" smtClean="0"/>
          </a:p>
          <a:p>
            <a:r>
              <a:rPr lang="en-US" dirty="0" smtClean="0"/>
              <a:t>D</a:t>
            </a:r>
            <a:r>
              <a:rPr lang="en-US" dirty="0"/>
              <a:t>. Create a new empty page blob and use the Azure Blob Copy Power Shell </a:t>
            </a:r>
            <a:r>
              <a:rPr lang="en-US" dirty="0" err="1"/>
              <a:t>cmdlet</a:t>
            </a:r>
            <a:r>
              <a:rPr lang="en-US" dirty="0"/>
              <a:t> to copy the current  data to the new blob. </a:t>
            </a:r>
          </a:p>
          <a:p>
            <a:endParaRPr lang="en-US" dirty="0"/>
          </a:p>
        </p:txBody>
      </p:sp>
    </p:spTree>
    <p:extLst>
      <p:ext uri="{BB962C8B-B14F-4D97-AF65-F5344CB8AC3E}">
        <p14:creationId xmlns:p14="http://schemas.microsoft.com/office/powerpoint/2010/main" val="2077298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44" y="106016"/>
            <a:ext cx="7701513" cy="2478157"/>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372697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0877" y="1390473"/>
            <a:ext cx="7910245" cy="4077053"/>
          </a:xfrm>
          <a:prstGeom prst="rect">
            <a:avLst/>
          </a:prstGeom>
        </p:spPr>
      </p:pic>
    </p:spTree>
    <p:extLst>
      <p:ext uri="{BB962C8B-B14F-4D97-AF65-F5344CB8AC3E}">
        <p14:creationId xmlns:p14="http://schemas.microsoft.com/office/powerpoint/2010/main" val="3438197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2491529"/>
            <a:ext cx="10486239" cy="1018433"/>
          </a:xfrm>
        </p:spPr>
        <p:txBody>
          <a:bodyPr/>
          <a:lstStyle/>
          <a:p>
            <a:r>
              <a:rPr lang="en-US" dirty="0" smtClean="0"/>
              <a:t>Manage Access</a:t>
            </a:r>
            <a:endParaRPr lang="en-US" dirty="0"/>
          </a:p>
        </p:txBody>
      </p:sp>
    </p:spTree>
    <p:extLst>
      <p:ext uri="{BB962C8B-B14F-4D97-AF65-F5344CB8AC3E}">
        <p14:creationId xmlns:p14="http://schemas.microsoft.com/office/powerpoint/2010/main" val="1583364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9" y="6546573"/>
            <a:ext cx="7421217" cy="66261"/>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8" y="34202"/>
            <a:ext cx="11819518" cy="6267203"/>
          </a:xfrm>
          <a:prstGeom prst="rect">
            <a:avLst/>
          </a:prstGeom>
        </p:spPr>
      </p:pic>
    </p:spTree>
    <p:extLst>
      <p:ext uri="{BB962C8B-B14F-4D97-AF65-F5344CB8AC3E}">
        <p14:creationId xmlns:p14="http://schemas.microsoft.com/office/powerpoint/2010/main" val="3182955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8" y="0"/>
            <a:ext cx="11980469" cy="2653413"/>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499947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0377" y="56858"/>
            <a:ext cx="8131245" cy="6744284"/>
          </a:xfrm>
          <a:prstGeom prst="rect">
            <a:avLst/>
          </a:prstGeom>
        </p:spPr>
      </p:pic>
    </p:spTree>
    <p:extLst>
      <p:ext uri="{BB962C8B-B14F-4D97-AF65-F5344CB8AC3E}">
        <p14:creationId xmlns:p14="http://schemas.microsoft.com/office/powerpoint/2010/main" val="1751867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11" y="127922"/>
            <a:ext cx="9150632" cy="3641578"/>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167488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1449878" cy="734805"/>
          </a:xfrm>
        </p:spPr>
        <p:txBody>
          <a:bodyPr>
            <a:normAutofit fontScale="90000"/>
          </a:bodyPr>
          <a:lstStyle/>
          <a:p>
            <a:pPr algn="ctr"/>
            <a:r>
              <a:rPr lang="fr-FR" b="1" dirty="0"/>
              <a:t>70-533 : Implementing Microsoft Azure Infrastructure Solutions</a:t>
            </a:r>
            <a:endParaRPr lang="en-IN" dirty="0"/>
          </a:p>
        </p:txBody>
      </p:sp>
      <p:pic>
        <p:nvPicPr>
          <p:cNvPr id="4" name="Picture 3"/>
          <p:cNvPicPr>
            <a:picLocks noChangeAspect="1"/>
          </p:cNvPicPr>
          <p:nvPr/>
        </p:nvPicPr>
        <p:blipFill>
          <a:blip r:embed="rId2"/>
          <a:stretch>
            <a:fillRect/>
          </a:stretch>
        </p:blipFill>
        <p:spPr>
          <a:xfrm>
            <a:off x="1658178" y="1386922"/>
            <a:ext cx="8875643" cy="4748549"/>
          </a:xfrm>
          <a:prstGeom prst="rect">
            <a:avLst/>
          </a:prstGeom>
        </p:spPr>
      </p:pic>
    </p:spTree>
    <p:extLst>
      <p:ext uri="{BB962C8B-B14F-4D97-AF65-F5344CB8AC3E}">
        <p14:creationId xmlns:p14="http://schemas.microsoft.com/office/powerpoint/2010/main" val="3193478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44" y="17519"/>
            <a:ext cx="7884885" cy="5985717"/>
          </a:xfrm>
          <a:prstGeom prst="rect">
            <a:avLst/>
          </a:prstGeom>
        </p:spPr>
      </p:pic>
      <p:pic>
        <p:nvPicPr>
          <p:cNvPr id="3" name="Picture 2"/>
          <p:cNvPicPr>
            <a:picLocks noChangeAspect="1"/>
          </p:cNvPicPr>
          <p:nvPr/>
        </p:nvPicPr>
        <p:blipFill>
          <a:blip r:embed="rId3"/>
          <a:stretch>
            <a:fillRect/>
          </a:stretch>
        </p:blipFill>
        <p:spPr>
          <a:xfrm>
            <a:off x="307491" y="1178614"/>
            <a:ext cx="9459362" cy="5560117"/>
          </a:xfrm>
          <a:prstGeom prst="rect">
            <a:avLst/>
          </a:prstGeom>
        </p:spPr>
      </p:pic>
    </p:spTree>
    <p:extLst>
      <p:ext uri="{BB962C8B-B14F-4D97-AF65-F5344CB8AC3E}">
        <p14:creationId xmlns:p14="http://schemas.microsoft.com/office/powerpoint/2010/main" val="41829138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27039"/>
            <a:ext cx="11115086" cy="1114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7" y="1341325"/>
            <a:ext cx="4240696" cy="3614378"/>
          </a:xfrm>
          <a:prstGeom prst="rect">
            <a:avLst/>
          </a:prstGeom>
        </p:spPr>
      </p:pic>
    </p:spTree>
    <p:extLst>
      <p:ext uri="{BB962C8B-B14F-4D97-AF65-F5344CB8AC3E}">
        <p14:creationId xmlns:p14="http://schemas.microsoft.com/office/powerpoint/2010/main" val="3127129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95245"/>
            <a:ext cx="10612074" cy="1714718"/>
          </a:xfrm>
        </p:spPr>
        <p:txBody>
          <a:bodyPr>
            <a:normAutofit fontScale="90000"/>
          </a:bodyPr>
          <a:lstStyle/>
          <a:p>
            <a:r>
              <a:rPr lang="en-US" dirty="0" smtClean="0"/>
              <a:t>Implementing SQL Database and Tables </a:t>
            </a:r>
            <a:endParaRPr lang="en-US" dirty="0"/>
          </a:p>
        </p:txBody>
      </p:sp>
    </p:spTree>
    <p:extLst>
      <p:ext uri="{BB962C8B-B14F-4D97-AF65-F5344CB8AC3E}">
        <p14:creationId xmlns:p14="http://schemas.microsoft.com/office/powerpoint/2010/main" val="3761838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4" y="0"/>
            <a:ext cx="10704445" cy="3935896"/>
          </a:xfrm>
          <a:prstGeom prst="rect">
            <a:avLst/>
          </a:prstGeom>
        </p:spPr>
      </p:pic>
      <p:pic>
        <p:nvPicPr>
          <p:cNvPr id="4" name="Picture 3"/>
          <p:cNvPicPr>
            <a:picLocks noChangeAspect="1"/>
          </p:cNvPicPr>
          <p:nvPr/>
        </p:nvPicPr>
        <p:blipFill>
          <a:blip r:embed="rId3"/>
          <a:stretch>
            <a:fillRect/>
          </a:stretch>
        </p:blipFill>
        <p:spPr>
          <a:xfrm>
            <a:off x="387625" y="1356552"/>
            <a:ext cx="6775443" cy="2274544"/>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2655175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12" y="300849"/>
            <a:ext cx="11993216" cy="3068652"/>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586062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9383" y="0"/>
            <a:ext cx="7476565" cy="5817683"/>
          </a:xfrm>
          <a:prstGeom prst="rect">
            <a:avLst/>
          </a:prstGeom>
        </p:spPr>
      </p:pic>
    </p:spTree>
    <p:extLst>
      <p:ext uri="{BB962C8B-B14F-4D97-AF65-F5344CB8AC3E}">
        <p14:creationId xmlns:p14="http://schemas.microsoft.com/office/powerpoint/2010/main" val="957555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35" y="5700711"/>
            <a:ext cx="6294781" cy="912123"/>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
            <a:ext cx="11357113" cy="18950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9" y="1687721"/>
            <a:ext cx="4505739" cy="3394906"/>
          </a:xfrm>
          <a:prstGeom prst="rect">
            <a:avLst/>
          </a:prstGeom>
        </p:spPr>
      </p:pic>
      <p:pic>
        <p:nvPicPr>
          <p:cNvPr id="5" name="Picture 4"/>
          <p:cNvPicPr>
            <a:picLocks noChangeAspect="1"/>
          </p:cNvPicPr>
          <p:nvPr/>
        </p:nvPicPr>
        <p:blipFill>
          <a:blip r:embed="rId4"/>
          <a:stretch>
            <a:fillRect/>
          </a:stretch>
        </p:blipFill>
        <p:spPr>
          <a:xfrm>
            <a:off x="197540" y="1614487"/>
            <a:ext cx="5838825" cy="4086225"/>
          </a:xfrm>
          <a:prstGeom prst="rect">
            <a:avLst/>
          </a:prstGeom>
        </p:spPr>
      </p:pic>
    </p:spTree>
    <p:extLst>
      <p:ext uri="{BB962C8B-B14F-4D97-AF65-F5344CB8AC3E}">
        <p14:creationId xmlns:p14="http://schemas.microsoft.com/office/powerpoint/2010/main" val="4141573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06" y="0"/>
            <a:ext cx="10868239" cy="5323809"/>
          </a:xfrm>
          <a:prstGeom prst="rect">
            <a:avLst/>
          </a:prstGeom>
        </p:spPr>
      </p:pic>
      <p:pic>
        <p:nvPicPr>
          <p:cNvPr id="4" name="Picture 3"/>
          <p:cNvPicPr>
            <a:picLocks noChangeAspect="1"/>
          </p:cNvPicPr>
          <p:nvPr/>
        </p:nvPicPr>
        <p:blipFill>
          <a:blip r:embed="rId3"/>
          <a:stretch>
            <a:fillRect/>
          </a:stretch>
        </p:blipFill>
        <p:spPr>
          <a:xfrm>
            <a:off x="675033" y="651427"/>
            <a:ext cx="3924300" cy="1314450"/>
          </a:xfrm>
          <a:prstGeom prst="rect">
            <a:avLst/>
          </a:prstGeom>
        </p:spPr>
      </p:pic>
      <p:pic>
        <p:nvPicPr>
          <p:cNvPr id="5" name="Picture 4"/>
          <p:cNvPicPr>
            <a:picLocks noChangeAspect="1"/>
          </p:cNvPicPr>
          <p:nvPr/>
        </p:nvPicPr>
        <p:blipFill>
          <a:blip r:embed="rId4"/>
          <a:stretch>
            <a:fillRect/>
          </a:stretch>
        </p:blipFill>
        <p:spPr>
          <a:xfrm>
            <a:off x="346506" y="1965877"/>
            <a:ext cx="5772150" cy="4133850"/>
          </a:xfrm>
          <a:prstGeom prst="rect">
            <a:avLst/>
          </a:prstGeom>
        </p:spPr>
      </p:pic>
      <p:pic>
        <p:nvPicPr>
          <p:cNvPr id="6" name="Picture 5"/>
          <p:cNvPicPr>
            <a:picLocks noChangeAspect="1"/>
          </p:cNvPicPr>
          <p:nvPr/>
        </p:nvPicPr>
        <p:blipFill>
          <a:blip r:embed="rId5"/>
          <a:stretch>
            <a:fillRect/>
          </a:stretch>
        </p:blipFill>
        <p:spPr>
          <a:xfrm>
            <a:off x="6540578" y="971964"/>
            <a:ext cx="3409950" cy="2466975"/>
          </a:xfrm>
          <a:prstGeom prst="rect">
            <a:avLst/>
          </a:prstGeom>
        </p:spPr>
      </p:pic>
    </p:spTree>
    <p:extLst>
      <p:ext uri="{BB962C8B-B14F-4D97-AF65-F5344CB8AC3E}">
        <p14:creationId xmlns:p14="http://schemas.microsoft.com/office/powerpoint/2010/main" val="991275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 y="57386"/>
            <a:ext cx="5402930" cy="2533578"/>
          </a:xfrm>
          <a:prstGeom prst="rect">
            <a:avLst/>
          </a:prstGeom>
        </p:spPr>
      </p:pic>
      <p:pic>
        <p:nvPicPr>
          <p:cNvPr id="3" name="Picture 2"/>
          <p:cNvPicPr>
            <a:picLocks noChangeAspect="1"/>
          </p:cNvPicPr>
          <p:nvPr/>
        </p:nvPicPr>
        <p:blipFill>
          <a:blip r:embed="rId3"/>
          <a:stretch>
            <a:fillRect/>
          </a:stretch>
        </p:blipFill>
        <p:spPr>
          <a:xfrm>
            <a:off x="5756721" y="0"/>
            <a:ext cx="4366638" cy="3863675"/>
          </a:xfrm>
          <a:prstGeom prst="rect">
            <a:avLst/>
          </a:prstGeom>
        </p:spPr>
      </p:pic>
      <p:sp>
        <p:nvSpPr>
          <p:cNvPr id="4" name="TextBox 3"/>
          <p:cNvSpPr txBox="1"/>
          <p:nvPr/>
        </p:nvSpPr>
        <p:spPr>
          <a:xfrm>
            <a:off x="2362200" y="3383280"/>
            <a:ext cx="2678426" cy="369332"/>
          </a:xfrm>
          <a:prstGeom prst="rect">
            <a:avLst/>
          </a:prstGeom>
          <a:noFill/>
        </p:spPr>
        <p:txBody>
          <a:bodyPr wrap="none" rtlCol="0">
            <a:spAutoFit/>
          </a:bodyPr>
          <a:lstStyle/>
          <a:p>
            <a:r>
              <a:rPr lang="en-US" dirty="0" smtClean="0"/>
              <a:t>Resource Utilization Graph</a:t>
            </a:r>
            <a:endParaRPr lang="en-US" dirty="0"/>
          </a:p>
        </p:txBody>
      </p:sp>
      <p:cxnSp>
        <p:nvCxnSpPr>
          <p:cNvPr id="6" name="Straight Arrow Connector 5"/>
          <p:cNvCxnSpPr/>
          <p:nvPr/>
        </p:nvCxnSpPr>
        <p:spPr>
          <a:xfrm flipV="1">
            <a:off x="3701413" y="2979420"/>
            <a:ext cx="1609727" cy="259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68980" y="4244511"/>
            <a:ext cx="6096000" cy="646331"/>
          </a:xfrm>
          <a:prstGeom prst="rect">
            <a:avLst/>
          </a:prstGeom>
        </p:spPr>
        <p:txBody>
          <a:bodyPr>
            <a:spAutoFit/>
          </a:bodyPr>
          <a:lstStyle/>
          <a:p>
            <a:r>
              <a:rPr lang="en-US" dirty="0"/>
              <a:t>https://docs.microsoft.com/en-us/azure/sql-database/sql-database-service-tiers</a:t>
            </a:r>
          </a:p>
        </p:txBody>
      </p:sp>
      <p:pic>
        <p:nvPicPr>
          <p:cNvPr id="8" name="Picture 7"/>
          <p:cNvPicPr>
            <a:picLocks noChangeAspect="1"/>
          </p:cNvPicPr>
          <p:nvPr/>
        </p:nvPicPr>
        <p:blipFill>
          <a:blip r:embed="rId4"/>
          <a:stretch>
            <a:fillRect/>
          </a:stretch>
        </p:blipFill>
        <p:spPr>
          <a:xfrm>
            <a:off x="582810" y="4190955"/>
            <a:ext cx="2766300" cy="1036410"/>
          </a:xfrm>
          <a:prstGeom prst="rect">
            <a:avLst/>
          </a:prstGeom>
        </p:spPr>
      </p:pic>
      <p:cxnSp>
        <p:nvCxnSpPr>
          <p:cNvPr id="10" name="Straight Arrow Connector 9"/>
          <p:cNvCxnSpPr/>
          <p:nvPr/>
        </p:nvCxnSpPr>
        <p:spPr>
          <a:xfrm flipV="1">
            <a:off x="1173480" y="3752612"/>
            <a:ext cx="7620" cy="40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000" y="3451860"/>
            <a:ext cx="584455" cy="369332"/>
          </a:xfrm>
          <a:prstGeom prst="rect">
            <a:avLst/>
          </a:prstGeom>
          <a:noFill/>
        </p:spPr>
        <p:txBody>
          <a:bodyPr wrap="none" rtlCol="0">
            <a:spAutoFit/>
          </a:bodyPr>
          <a:lstStyle/>
          <a:p>
            <a:r>
              <a:rPr lang="en-US" dirty="0" smtClean="0"/>
              <a:t>DTU</a:t>
            </a:r>
            <a:endParaRPr lang="en-US" dirty="0"/>
          </a:p>
        </p:txBody>
      </p:sp>
    </p:spTree>
    <p:extLst>
      <p:ext uri="{BB962C8B-B14F-4D97-AF65-F5344CB8AC3E}">
        <p14:creationId xmlns:p14="http://schemas.microsoft.com/office/powerpoint/2010/main" val="192832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7401" y="167540"/>
            <a:ext cx="6652837" cy="1844200"/>
          </a:xfrm>
          <a:prstGeom prst="rect">
            <a:avLst/>
          </a:prstGeom>
        </p:spPr>
      </p:pic>
      <p:sp>
        <p:nvSpPr>
          <p:cNvPr id="3" name="Rectangle 2"/>
          <p:cNvSpPr/>
          <p:nvPr/>
        </p:nvSpPr>
        <p:spPr>
          <a:xfrm>
            <a:off x="7048499" y="885825"/>
            <a:ext cx="4840605" cy="3970318"/>
          </a:xfrm>
          <a:prstGeom prst="rect">
            <a:avLst/>
          </a:prstGeom>
        </p:spPr>
        <p:txBody>
          <a:bodyPr wrap="square">
            <a:spAutoFit/>
          </a:bodyPr>
          <a:lstStyle/>
          <a:p>
            <a:r>
              <a:rPr lang="en-US" dirty="0"/>
              <a:t>Within the standard and premium tiers, you can see there are different performance levels available. Performance of Azure SQL Database is measured in DTUs. </a:t>
            </a:r>
            <a:r>
              <a:rPr lang="en-US" b="1" dirty="0"/>
              <a:t>DTUs</a:t>
            </a:r>
            <a:r>
              <a:rPr lang="en-US" dirty="0"/>
              <a:t> provide a way to describe the relative capacity of a performance level of Basic, Standard, and Premium databases. DTUs are based on a blended measure of CPU, memory, reads, and writes. As DTUs increase, the power offered by the performance level increases. For example, a standard tier performance level of S0 with 10 DTUs has half the power of a standard tier S1 with 20 DTUs. As you move higher up the performance level ladder you also gain better predictability of performance. </a:t>
            </a:r>
          </a:p>
        </p:txBody>
      </p:sp>
      <p:cxnSp>
        <p:nvCxnSpPr>
          <p:cNvPr id="5" name="Straight Arrow Connector 4"/>
          <p:cNvCxnSpPr/>
          <p:nvPr/>
        </p:nvCxnSpPr>
        <p:spPr>
          <a:xfrm flipH="1">
            <a:off x="6873240" y="403860"/>
            <a:ext cx="150114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5926" y="3714750"/>
            <a:ext cx="6096000" cy="2585323"/>
          </a:xfrm>
          <a:prstGeom prst="rect">
            <a:avLst/>
          </a:prstGeom>
        </p:spPr>
        <p:txBody>
          <a:bodyPr>
            <a:spAutoFit/>
          </a:bodyPr>
          <a:lstStyle/>
          <a:p>
            <a:r>
              <a:rPr lang="en-US" dirty="0"/>
              <a:t>Explanation: * The P1 performance level has 100 DTUs compared to the 200 DTUs of the P2 performance level. That means that the P1 performance level provides half the performance of the P2 performance level. So 50% of CPU utilization in P2 equals 100% CPU utilization inP1. As long as the application does not have timeouts, it may not matter if a big job takes 2 hours or 2.5 hours to complete as long as it gets done today. An application in this category can probably just use a P1 performance level.</a:t>
            </a:r>
          </a:p>
        </p:txBody>
      </p:sp>
    </p:spTree>
    <p:extLst>
      <p:ext uri="{BB962C8B-B14F-4D97-AF65-F5344CB8AC3E}">
        <p14:creationId xmlns:p14="http://schemas.microsoft.com/office/powerpoint/2010/main" val="4100859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36521"/>
            <a:ext cx="10737909" cy="1773441"/>
          </a:xfrm>
        </p:spPr>
        <p:txBody>
          <a:bodyPr>
            <a:normAutofit/>
          </a:bodyPr>
          <a:lstStyle/>
          <a:p>
            <a:r>
              <a:rPr lang="en-US" dirty="0" smtClean="0"/>
              <a:t>Implement Blobs, tables and Azure Files and Queue</a:t>
            </a:r>
            <a:endParaRPr lang="en-US" dirty="0"/>
          </a:p>
        </p:txBody>
      </p:sp>
    </p:spTree>
    <p:extLst>
      <p:ext uri="{BB962C8B-B14F-4D97-AF65-F5344CB8AC3E}">
        <p14:creationId xmlns:p14="http://schemas.microsoft.com/office/powerpoint/2010/main" val="2521182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282" y="278093"/>
            <a:ext cx="4572396" cy="845893"/>
          </a:xfrm>
          <a:prstGeom prst="rect">
            <a:avLst/>
          </a:prstGeom>
        </p:spPr>
      </p:pic>
      <p:pic>
        <p:nvPicPr>
          <p:cNvPr id="3" name="Picture 2"/>
          <p:cNvPicPr>
            <a:picLocks noChangeAspect="1"/>
          </p:cNvPicPr>
          <p:nvPr/>
        </p:nvPicPr>
        <p:blipFill>
          <a:blip r:embed="rId3"/>
          <a:stretch>
            <a:fillRect/>
          </a:stretch>
        </p:blipFill>
        <p:spPr>
          <a:xfrm>
            <a:off x="2575187" y="1066799"/>
            <a:ext cx="8611346" cy="3886537"/>
          </a:xfrm>
          <a:prstGeom prst="rect">
            <a:avLst/>
          </a:prstGeom>
        </p:spPr>
      </p:pic>
    </p:spTree>
    <p:extLst>
      <p:ext uri="{BB962C8B-B14F-4D97-AF65-F5344CB8AC3E}">
        <p14:creationId xmlns:p14="http://schemas.microsoft.com/office/powerpoint/2010/main" val="1078876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1722" y="830437"/>
            <a:ext cx="8718035" cy="3292125"/>
          </a:xfrm>
          <a:prstGeom prst="rect">
            <a:avLst/>
          </a:prstGeom>
        </p:spPr>
      </p:pic>
    </p:spTree>
    <p:extLst>
      <p:ext uri="{BB962C8B-B14F-4D97-AF65-F5344CB8AC3E}">
        <p14:creationId xmlns:p14="http://schemas.microsoft.com/office/powerpoint/2010/main" val="720869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8529" y="640014"/>
            <a:ext cx="6721422" cy="1508891"/>
          </a:xfrm>
          <a:prstGeom prst="rect">
            <a:avLst/>
          </a:prstGeom>
        </p:spPr>
      </p:pic>
      <p:sp>
        <p:nvSpPr>
          <p:cNvPr id="3" name="Rectangle 2"/>
          <p:cNvSpPr/>
          <p:nvPr/>
        </p:nvSpPr>
        <p:spPr>
          <a:xfrm>
            <a:off x="2453640" y="2723495"/>
            <a:ext cx="6096000" cy="923330"/>
          </a:xfrm>
          <a:prstGeom prst="rect">
            <a:avLst/>
          </a:prstGeom>
        </p:spPr>
        <p:txBody>
          <a:bodyPr>
            <a:spAutoFit/>
          </a:bodyPr>
          <a:lstStyle/>
          <a:p>
            <a:pPr>
              <a:defRPr/>
            </a:pPr>
            <a:r>
              <a:rPr lang="en-US" dirty="0"/>
              <a:t>&lt;click&gt; </a:t>
            </a:r>
            <a:r>
              <a:rPr lang="en-US" b="1" dirty="0">
                <a:gradFill>
                  <a:gsLst>
                    <a:gs pos="0">
                      <a:srgbClr val="292929">
                        <a:lumMod val="90000"/>
                        <a:lumOff val="10000"/>
                      </a:srgbClr>
                    </a:gs>
                    <a:gs pos="86000">
                      <a:srgbClr val="292929">
                        <a:lumMod val="90000"/>
                        <a:lumOff val="10000"/>
                      </a:srgbClr>
                    </a:gs>
                  </a:gsLst>
                  <a:lin ang="5400000" scaled="0"/>
                </a:gradFill>
              </a:rPr>
              <a:t>The Rule of thumb: A database is a good candidate for an elastic pool when peak utilization is 1.5x of average utilization</a:t>
            </a:r>
          </a:p>
        </p:txBody>
      </p:sp>
    </p:spTree>
    <p:extLst>
      <p:ext uri="{BB962C8B-B14F-4D97-AF65-F5344CB8AC3E}">
        <p14:creationId xmlns:p14="http://schemas.microsoft.com/office/powerpoint/2010/main" val="2830330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573" y="6149009"/>
            <a:ext cx="8494643" cy="463826"/>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59"/>
            <a:ext cx="11781183" cy="5047619"/>
          </a:xfrm>
          <a:prstGeom prst="rect">
            <a:avLst/>
          </a:prstGeom>
        </p:spPr>
      </p:pic>
    </p:spTree>
    <p:extLst>
      <p:ext uri="{BB962C8B-B14F-4D97-AF65-F5344CB8AC3E}">
        <p14:creationId xmlns:p14="http://schemas.microsoft.com/office/powerpoint/2010/main" val="3038871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 y="66260"/>
            <a:ext cx="8018959" cy="5089951"/>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90478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28" y="274912"/>
            <a:ext cx="11228033" cy="3051383"/>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0340289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937" y="5751443"/>
            <a:ext cx="6970280"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4" y="196876"/>
            <a:ext cx="11578560" cy="3633002"/>
          </a:xfrm>
          <a:prstGeom prst="rect">
            <a:avLst/>
          </a:prstGeom>
        </p:spPr>
      </p:pic>
      <p:pic>
        <p:nvPicPr>
          <p:cNvPr id="4" name="Picture 3"/>
          <p:cNvPicPr>
            <a:picLocks noChangeAspect="1"/>
          </p:cNvPicPr>
          <p:nvPr/>
        </p:nvPicPr>
        <p:blipFill>
          <a:blip r:embed="rId3"/>
          <a:stretch>
            <a:fillRect/>
          </a:stretch>
        </p:blipFill>
        <p:spPr>
          <a:xfrm>
            <a:off x="248064" y="1348823"/>
            <a:ext cx="5467350" cy="2914650"/>
          </a:xfrm>
          <a:prstGeom prst="rect">
            <a:avLst/>
          </a:prstGeom>
        </p:spPr>
      </p:pic>
    </p:spTree>
    <p:extLst>
      <p:ext uri="{BB962C8B-B14F-4D97-AF65-F5344CB8AC3E}">
        <p14:creationId xmlns:p14="http://schemas.microsoft.com/office/powerpoint/2010/main" val="35056291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27" y="327707"/>
            <a:ext cx="11842972" cy="3211037"/>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03611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685"/>
            <a:ext cx="12190311" cy="2806054"/>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580718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ributed transactions with Azure SQL Database using elastic database transactio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95514"/>
            <a:ext cx="7042149" cy="41161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00450" y="4711699"/>
            <a:ext cx="7412157" cy="923330"/>
          </a:xfrm>
          <a:prstGeom prst="rect">
            <a:avLst/>
          </a:prstGeom>
          <a:noFill/>
        </p:spPr>
        <p:txBody>
          <a:bodyPr wrap="none" rtlCol="0">
            <a:spAutoFit/>
          </a:bodyPr>
          <a:lstStyle/>
          <a:p>
            <a:r>
              <a:rPr lang="en-US" dirty="0" err="1" smtClean="0"/>
              <a:t>Whats</a:t>
            </a:r>
            <a:r>
              <a:rPr lang="en-US" dirty="0" smtClean="0"/>
              <a:t> not in Azure SQL –</a:t>
            </a:r>
          </a:p>
          <a:p>
            <a:endParaRPr lang="en-US" dirty="0"/>
          </a:p>
          <a:p>
            <a:r>
              <a:rPr lang="en-US" dirty="0"/>
              <a:t>http://www.mariner-usa.com/blog/considerations-using-azure-sql-database/</a:t>
            </a:r>
          </a:p>
        </p:txBody>
      </p:sp>
    </p:spTree>
    <p:extLst>
      <p:ext uri="{BB962C8B-B14F-4D97-AF65-F5344CB8AC3E}">
        <p14:creationId xmlns:p14="http://schemas.microsoft.com/office/powerpoint/2010/main" val="3983137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 y="167862"/>
            <a:ext cx="11830186" cy="3768034"/>
          </a:xfrm>
          <a:prstGeom prst="rect">
            <a:avLst/>
          </a:prstGeom>
        </p:spPr>
      </p:pic>
    </p:spTree>
    <p:extLst>
      <p:ext uri="{BB962C8B-B14F-4D97-AF65-F5344CB8AC3E}">
        <p14:creationId xmlns:p14="http://schemas.microsoft.com/office/powerpoint/2010/main" val="3405920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91" y="180708"/>
            <a:ext cx="12024975" cy="346364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47907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261" y="5592417"/>
            <a:ext cx="5830955" cy="1020418"/>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0"/>
            <a:ext cx="10482469" cy="5592416"/>
          </a:xfrm>
          <a:prstGeom prst="rect">
            <a:avLst/>
          </a:prstGeom>
        </p:spPr>
      </p:pic>
      <p:pic>
        <p:nvPicPr>
          <p:cNvPr id="4" name="Picture 3"/>
          <p:cNvPicPr>
            <a:picLocks noChangeAspect="1"/>
          </p:cNvPicPr>
          <p:nvPr/>
        </p:nvPicPr>
        <p:blipFill>
          <a:blip r:embed="rId3"/>
          <a:stretch>
            <a:fillRect/>
          </a:stretch>
        </p:blipFill>
        <p:spPr>
          <a:xfrm>
            <a:off x="132522" y="2535876"/>
            <a:ext cx="5869629" cy="3950281"/>
          </a:xfrm>
          <a:prstGeom prst="rect">
            <a:avLst/>
          </a:prstGeom>
        </p:spPr>
      </p:pic>
    </p:spTree>
    <p:extLst>
      <p:ext uri="{BB962C8B-B14F-4D97-AF65-F5344CB8AC3E}">
        <p14:creationId xmlns:p14="http://schemas.microsoft.com/office/powerpoint/2010/main" val="974204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17" y="6003235"/>
            <a:ext cx="6096000" cy="60960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 y="0"/>
            <a:ext cx="9515061" cy="5040634"/>
          </a:xfrm>
          <a:prstGeom prst="rect">
            <a:avLst/>
          </a:prstGeom>
        </p:spPr>
      </p:pic>
      <p:pic>
        <p:nvPicPr>
          <p:cNvPr id="4" name="Picture 3"/>
          <p:cNvPicPr>
            <a:picLocks noChangeAspect="1"/>
          </p:cNvPicPr>
          <p:nvPr/>
        </p:nvPicPr>
        <p:blipFill>
          <a:blip r:embed="rId3"/>
          <a:stretch>
            <a:fillRect/>
          </a:stretch>
        </p:blipFill>
        <p:spPr>
          <a:xfrm>
            <a:off x="-1" y="2204415"/>
            <a:ext cx="4333461" cy="3098929"/>
          </a:xfrm>
          <a:prstGeom prst="rect">
            <a:avLst/>
          </a:prstGeom>
        </p:spPr>
      </p:pic>
    </p:spTree>
    <p:extLst>
      <p:ext uri="{BB962C8B-B14F-4D97-AF65-F5344CB8AC3E}">
        <p14:creationId xmlns:p14="http://schemas.microsoft.com/office/powerpoint/2010/main" val="1704469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9" y="210496"/>
            <a:ext cx="11180618" cy="4109712"/>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1433930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5" y="304296"/>
            <a:ext cx="11569148" cy="3061756"/>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6557405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53008"/>
            <a:ext cx="11321245" cy="3710609"/>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7008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5" y="202006"/>
            <a:ext cx="11864809" cy="3462910"/>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953167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17" y="273435"/>
            <a:ext cx="11057499" cy="2479704"/>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224405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8" y="1912691"/>
            <a:ext cx="10444294" cy="1597272"/>
          </a:xfrm>
        </p:spPr>
        <p:txBody>
          <a:bodyPr>
            <a:normAutofit fontScale="90000"/>
          </a:bodyPr>
          <a:lstStyle/>
          <a:p>
            <a:r>
              <a:rPr lang="en-US" dirty="0" smtClean="0"/>
              <a:t>Configure Diagnostics, Monitoring  and Analytics </a:t>
            </a:r>
            <a:endParaRPr lang="en-US" dirty="0"/>
          </a:p>
        </p:txBody>
      </p:sp>
    </p:spTree>
    <p:extLst>
      <p:ext uri="{BB962C8B-B14F-4D97-AF65-F5344CB8AC3E}">
        <p14:creationId xmlns:p14="http://schemas.microsoft.com/office/powerpoint/2010/main" val="24546999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6" y="119504"/>
            <a:ext cx="11151114" cy="3253083"/>
          </a:xfrm>
          <a:prstGeom prst="rect">
            <a:avLst/>
          </a:prstGeom>
        </p:spPr>
      </p:pic>
      <p:sp>
        <p:nvSpPr>
          <p:cNvPr id="4" name="Rectangle 1"/>
          <p:cNvSpPr>
            <a:spLocks noChangeArrowheads="1"/>
          </p:cNvSpPr>
          <p:nvPr/>
        </p:nvSpPr>
        <p:spPr bwMode="auto">
          <a:xfrm>
            <a:off x="0" y="4870174"/>
            <a:ext cx="12192000" cy="45720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06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222222"/>
                </a:solidFill>
                <a:effectLst/>
                <a:latin typeface="Consolas" panose="020B0609020204030204" pitchFamily="49" charset="0"/>
              </a:rPr>
              <a:t>C:\PS&gt;Set-AzureStorageServiceLoggingProperty -ServiceType Blob -LoggingOperations Read,Write -PassThru -RetentionDays 10 -Version 1.0</a:t>
            </a:r>
            <a:r>
              <a:rPr kumimoji="0" lang="en-US" sz="800" b="0" i="0" u="none" strike="noStrike" cap="none" normalizeH="0" baseline="0" smtClean="0">
                <a:ln>
                  <a:noFill/>
                </a:ln>
                <a:solidFill>
                  <a:schemeClr val="tx1"/>
                </a:solidFill>
                <a:effectLst/>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45166" y="3970540"/>
            <a:ext cx="6096000" cy="646331"/>
          </a:xfrm>
          <a:prstGeom prst="rect">
            <a:avLst/>
          </a:prstGeom>
        </p:spPr>
        <p:txBody>
          <a:bodyPr>
            <a:spAutoFit/>
          </a:bodyPr>
          <a:lstStyle/>
          <a:p>
            <a:r>
              <a:rPr lang="en-US" dirty="0">
                <a:solidFill>
                  <a:srgbClr val="222222"/>
                </a:solidFill>
                <a:latin typeface="segoe-ui_normal"/>
              </a:rPr>
              <a:t>The </a:t>
            </a:r>
            <a:r>
              <a:rPr lang="en-US" b="1" dirty="0">
                <a:solidFill>
                  <a:srgbClr val="222222"/>
                </a:solidFill>
                <a:latin typeface="segoe-ui_normal"/>
              </a:rPr>
              <a:t>Set-</a:t>
            </a:r>
            <a:r>
              <a:rPr lang="en-US" b="1" dirty="0" err="1">
                <a:solidFill>
                  <a:srgbClr val="222222"/>
                </a:solidFill>
                <a:latin typeface="segoe-ui_normal"/>
              </a:rPr>
              <a:t>AzureStorageServiceLoggingProperty</a:t>
            </a:r>
            <a:r>
              <a:rPr lang="en-US" dirty="0">
                <a:solidFill>
                  <a:srgbClr val="222222"/>
                </a:solidFill>
                <a:latin typeface="segoe-ui_normal"/>
              </a:rPr>
              <a:t> </a:t>
            </a:r>
            <a:r>
              <a:rPr lang="en-US" dirty="0" err="1">
                <a:solidFill>
                  <a:srgbClr val="222222"/>
                </a:solidFill>
                <a:latin typeface="segoe-ui_normal"/>
              </a:rPr>
              <a:t>cmdlet</a:t>
            </a:r>
            <a:r>
              <a:rPr lang="en-US" dirty="0">
                <a:solidFill>
                  <a:srgbClr val="222222"/>
                </a:solidFill>
                <a:latin typeface="segoe-ui_normal"/>
              </a:rPr>
              <a:t> modifies logging for Azure Storage services.</a:t>
            </a:r>
            <a:endParaRPr lang="en-US" dirty="0"/>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9549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4" y="145772"/>
            <a:ext cx="11993217" cy="3061253"/>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08782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01416"/>
            <a:ext cx="10713057" cy="2841811"/>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102161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27"/>
            <a:ext cx="11935995" cy="3871134"/>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5765302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2325" y="954157"/>
            <a:ext cx="8794624" cy="4165279"/>
          </a:xfrm>
          <a:prstGeom prst="rect">
            <a:avLst/>
          </a:prstGeom>
        </p:spPr>
      </p:pic>
    </p:spTree>
    <p:extLst>
      <p:ext uri="{BB962C8B-B14F-4D97-AF65-F5344CB8AC3E}">
        <p14:creationId xmlns:p14="http://schemas.microsoft.com/office/powerpoint/2010/main" val="1772781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7235" y="63546"/>
            <a:ext cx="8222693" cy="4237087"/>
          </a:xfrm>
          <a:prstGeom prst="rect">
            <a:avLst/>
          </a:prstGeom>
        </p:spPr>
      </p:pic>
    </p:spTree>
    <p:extLst>
      <p:ext uri="{BB962C8B-B14F-4D97-AF65-F5344CB8AC3E}">
        <p14:creationId xmlns:p14="http://schemas.microsoft.com/office/powerpoint/2010/main" val="3332648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2291" y="632217"/>
            <a:ext cx="8047417" cy="5593565"/>
          </a:xfrm>
          <a:prstGeom prst="rect">
            <a:avLst/>
          </a:prstGeom>
        </p:spPr>
      </p:pic>
    </p:spTree>
    <p:extLst>
      <p:ext uri="{BB962C8B-B14F-4D97-AF65-F5344CB8AC3E}">
        <p14:creationId xmlns:p14="http://schemas.microsoft.com/office/powerpoint/2010/main" val="2063385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1" y="169484"/>
            <a:ext cx="11059394" cy="2692985"/>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623505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54387"/>
            <a:ext cx="11363624" cy="2641821"/>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169019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451</Words>
  <Application>Microsoft Office PowerPoint</Application>
  <PresentationFormat>Widescreen</PresentationFormat>
  <Paragraphs>30</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Consolas</vt:lpstr>
      <vt:lpstr>segoe-ui_normal</vt:lpstr>
      <vt:lpstr>Office Theme</vt:lpstr>
      <vt:lpstr>70-533 : Implementing Microsoft Azure Infrastructure Solutions </vt:lpstr>
      <vt:lpstr>70-533 : Implementing Microsoft Azure Infrastructure Solutions</vt:lpstr>
      <vt:lpstr>Implement Blobs, tables and Azure Files and 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migrating your local virtual machine (VM) to an Azure VM.  You upload (VHD) file to Azure Blob storage as a Block Blob. Now need to change the Block Blob to a page blob. What options ?  </vt:lpstr>
      <vt:lpstr>PowerPoint Presentation</vt:lpstr>
      <vt:lpstr>PowerPoint Presentation</vt:lpstr>
      <vt:lpstr>Manage Access</vt:lpstr>
      <vt:lpstr>Ans =    </vt:lpstr>
      <vt:lpstr>PowerPoint Presentation</vt:lpstr>
      <vt:lpstr>PowerPoint Presentation</vt:lpstr>
      <vt:lpstr>PowerPoint Presentation</vt:lpstr>
      <vt:lpstr>PowerPoint Presentation</vt:lpstr>
      <vt:lpstr>Ans =     </vt:lpstr>
      <vt:lpstr>Implementing SQL Database and Tables </vt:lpstr>
      <vt:lpstr>PowerPoint Presentation</vt:lpstr>
      <vt:lpstr>PowerPoint Presentation</vt:lpstr>
      <vt:lpstr>PowerPoint Presentation</vt:lpstr>
      <vt:lpstr>Ans =     </vt:lpstr>
      <vt:lpstr>PowerPoint Presentation</vt:lpstr>
      <vt:lpstr>PowerPoint Presentation</vt:lpstr>
      <vt:lpstr>PowerPoint Presentation</vt:lpstr>
      <vt:lpstr>PowerPoint Presentation</vt:lpstr>
      <vt:lpstr>PowerPoint Presentation</vt:lpstr>
      <vt:lpstr>PowerPoint Presentation</vt:lpstr>
      <vt:lpstr>Ans =    </vt:lpstr>
      <vt:lpstr>PowerPoint Presentation</vt:lpstr>
      <vt:lpstr>PowerPoint Presentation</vt:lpstr>
      <vt:lpstr>Ans =   </vt:lpstr>
      <vt:lpstr>PowerPoint Presentation</vt:lpstr>
      <vt:lpstr>PowerPoint Presentation</vt:lpstr>
      <vt:lpstr>PowerPoint Presentation</vt:lpstr>
      <vt:lpstr>PowerPoint Presentation</vt:lpstr>
      <vt:lpstr>Ans =     </vt:lpstr>
      <vt:lpstr>Ans =    </vt:lpstr>
      <vt:lpstr>PowerPoint Presentation</vt:lpstr>
      <vt:lpstr>PowerPoint Presentation</vt:lpstr>
      <vt:lpstr>PowerPoint Presentation</vt:lpstr>
      <vt:lpstr>PowerPoint Presentation</vt:lpstr>
      <vt:lpstr>PowerPoint Presentation</vt:lpstr>
      <vt:lpstr>Configure Diagnostics, Monitoring  and Analytics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Implementing Microsoft Azure Infrastructure Solutions </dc:title>
  <dc:creator>Suketu Nayak</dc:creator>
  <cp:lastModifiedBy>Kiran Kumar Tarlada</cp:lastModifiedBy>
  <cp:revision>143</cp:revision>
  <dcterms:created xsi:type="dcterms:W3CDTF">2017-02-16T08:21:52Z</dcterms:created>
  <dcterms:modified xsi:type="dcterms:W3CDTF">2017-04-05T10:34:36Z</dcterms:modified>
</cp:coreProperties>
</file>